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  <p:sldId id="871" r:id="rId15"/>
    <p:sldId id="872" r:id="rId16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7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57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76"/>
        <p:guide pos="216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部分  能力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2550" y="3760971"/>
            <a:ext cx="11485549" cy="175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考查动词辨析。句意：他意识到自己的急躁阻碍了进步。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paint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绘画；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improve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进步；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teach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教学；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wash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清洗。根据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“started to paint carefully”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可知，急躁阻碍了他的进步。故选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45" y="3212982"/>
            <a:ext cx="11485549" cy="643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painting	B. improving	C. teaching	D. washing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1538257"/>
            <a:ext cx="11485549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 was deeply moved by these words. He realized that his impatience was stopping him from </a:t>
            </a:r>
            <a:r>
              <a:rPr lang="zh-CN" altLang="en-US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en-US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From then on, he started to paint carefully, spending more time on each work.</a:t>
            </a:r>
            <a:endParaRPr lang="en-US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2614" y="3302025"/>
            <a:ext cx="386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2550" y="3351001"/>
            <a:ext cx="11485549" cy="2305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考查形容词辨析。句意：他的画因充满细节和情感而受欢迎。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proud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骄傲的；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短的；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full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充满的；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确定的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“details and emotions”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可知，画作充满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proud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en-US" altLang="zh-CN" b="1" dirty="0">
                <a:solidFill>
                  <a:srgbClr val="00B0F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为荣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缺少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full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充满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确定。</a:t>
            </a:r>
            <a:endParaRPr lang="zh-CN" altLang="zh-CN" sz="9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细节和情感。故选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45" y="2803011"/>
            <a:ext cx="11485549" cy="643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proud	B. short	C. full	D. sure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1128287"/>
            <a:ext cx="11485549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 Tom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finally became a well-known painter. His paintings were popular as they were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details and emotions. Just like the water that finally wore away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stone, 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hard work paid off.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2614" y="2892055"/>
            <a:ext cx="40322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sz="2400" dirty="0"/>
          </a:p>
        </p:txBody>
      </p:sp>
      <p:pic>
        <p:nvPicPr>
          <p:cNvPr id="6" name="箭头右.eps" descr="id:214748739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85760" y="4487211"/>
            <a:ext cx="513205" cy="4039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2550" y="3616959"/>
            <a:ext cx="11485549" cy="175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考查名词辨析。句意：就像水滴最终穿石一样，他的耐心和努力得到了回报。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patience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耐心；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habit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习惯；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interest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兴趣；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luck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运气。根据前文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“impatient”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“hard work”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可知，此处强调耐心的重要性。故选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45" y="3068969"/>
            <a:ext cx="11485549" cy="643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patience	B. habit	C. interest	D. luck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1394245"/>
            <a:ext cx="11485549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 Tom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finally became a well-known painter. His paintings were popular as they were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details and emotions. Just like the water that finally wore away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stone, 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hard work paid off.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2614" y="3158013"/>
            <a:ext cx="40322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58621" y="1648921"/>
            <a:ext cx="11485549" cy="1475105"/>
          </a:xfrm>
          <a:prstGeom prst="rect">
            <a:avLst/>
          </a:prstGeom>
          <a:solidFill>
            <a:srgbClr val="E8F6FD"/>
          </a:solidFill>
          <a:ln>
            <a:noFill/>
          </a:ln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endParaRPr lang="en-US" altLang="zh-CN" sz="1200" b="1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1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When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he 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arrived, he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 found 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Mr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 Brown sat in front of a large 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stone, letting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 water from a small bottle drip drop by drop onto it</a:t>
            </a:r>
            <a:r>
              <a:rPr lang="en-US" altLang="zh-CN" b="1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360845" y="3035358"/>
            <a:ext cx="11485549" cy="1198880"/>
          </a:xfrm>
          <a:solidFill>
            <a:srgbClr val="E8F6FD"/>
          </a:solidFill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他到达时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他发现布朗先生坐在一块大石头前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让一个小瓶子里的水一滴一滴地滴到石头上。</a:t>
            </a:r>
            <a:endParaRPr lang="zh-CN" altLang="en-US" dirty="0"/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45" y="4127421"/>
            <a:ext cx="11485549" cy="1197610"/>
          </a:xfrm>
          <a:prstGeom prst="rect">
            <a:avLst/>
          </a:prstGeom>
          <a:solidFill>
            <a:srgbClr val="E8F6FD"/>
          </a:solidFill>
          <a:ln>
            <a:noFill/>
          </a:ln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              letting water from a small bottle drip drop by drop onto it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是现在分词短语，表示伴随状态。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8621" y="1556841"/>
            <a:ext cx="1897897" cy="430118"/>
          </a:xfrm>
          <a:prstGeom prst="rect">
            <a:avLst/>
          </a:prstGeom>
        </p:spPr>
      </p:pic>
      <p:pic>
        <p:nvPicPr>
          <p:cNvPr id="5" name="译文.eps" descr="id:21474868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413" y="3237439"/>
            <a:ext cx="932156" cy="287648"/>
          </a:xfrm>
          <a:prstGeom prst="rect">
            <a:avLst/>
          </a:prstGeom>
        </p:spPr>
      </p:pic>
      <p:pic>
        <p:nvPicPr>
          <p:cNvPr id="6" name="分析.eps" descr="id:21474868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5413" y="4381970"/>
            <a:ext cx="932156" cy="2876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1738991"/>
            <a:ext cx="11485549" cy="3415030"/>
          </a:xfrm>
          <a:solidFill>
            <a:srgbClr val="E8F6FD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as</a:t>
            </a: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前者意为</a:t>
            </a:r>
            <a:r>
              <a:rPr lang="en-US" altLang="zh-CN" b="1" dirty="0"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只要</a:t>
            </a:r>
            <a:r>
              <a:rPr lang="en-US" altLang="zh-CN" b="1" dirty="0"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引导条件状语从句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后者意为</a:t>
            </a:r>
            <a:r>
              <a:rPr lang="en-US" altLang="zh-CN" b="1" dirty="0"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</a:t>
            </a:r>
            <a:r>
              <a:rPr lang="en-US" altLang="zh-CN" b="1" dirty="0"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而言</a:t>
            </a:r>
            <a:r>
              <a:rPr lang="en-US" altLang="zh-CN" b="1" dirty="0"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引导方式状语从句。如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dictionary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只要使用时间不太长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你可以用我的词典。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know, he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months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据我所知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他将离开三个月。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易错警示.eps" descr="id:214748742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0175" y="1892256"/>
            <a:ext cx="1241393" cy="3594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2486810"/>
            <a:ext cx="11485549" cy="1198880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讲述了一位年轻画家汤姆通过向智者学习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水滴石穿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的道理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最终克服急躁、坚持努力成为著名画家的故事。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21" y="2576137"/>
            <a:ext cx="1917020" cy="46810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844" y="1285369"/>
            <a:ext cx="10708405" cy="1207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1700853"/>
            <a:ext cx="11485549" cy="119888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 upon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 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a young painter named Tom. He was talented but impatient. Tom always wanted to become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quickly.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45" y="2808675"/>
            <a:ext cx="11485549" cy="643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A. famous	B. modest	C. strict	D. handsome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82614" y="2905155"/>
            <a:ext cx="40322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45" y="3347518"/>
            <a:ext cx="11485549" cy="175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考查形容词辨析。句意：汤姆有才华但缺乏耐心，他总是想快速成名。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famous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著名的；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modest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谦虚的；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strict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严格的；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handsome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英俊的。根据下文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“Years later, Tom finally became a well-known painter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可知，汤姆渴望快速成名。故选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45" y="3122247"/>
            <a:ext cx="11485549" cy="643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beat	B. visit	C. write	D. support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1447523"/>
            <a:ext cx="11485549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 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heard that an old and wise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painter, 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Brown, lived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small village. Tom decided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 and ask for advice. When 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arrived, 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Brown sat in front of a large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letting water from a small bottle drip drop by drop onto it.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2614" y="3211291"/>
            <a:ext cx="386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sz="2400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2550" y="3688965"/>
            <a:ext cx="11485549" cy="175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考查动词辨析。句意：汤姆决定去拜访布朗先生并寻求建议。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打败；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visit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拜访；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write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写信；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support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支持。根据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“ask for advice”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及下文对话内容可知，汤姆是去拜访布朗先生。故选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45" y="3140976"/>
            <a:ext cx="11485549" cy="643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desk	B. grass	C. tree	D. stone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1466251"/>
            <a:ext cx="11485549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 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heard that an old and wise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painter, 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Brown, lived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small village. Tom decided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 and ask for advice. When 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arrived, 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Brown sat in front of a large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letting water from a small bottle drip drop by drop onto it.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2614" y="3230019"/>
            <a:ext cx="40322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sz="2400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2550" y="3688965"/>
            <a:ext cx="11485549" cy="175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考查名词辨析。句意：他发现布朗先生坐在一块大石头前。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desk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桌子；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grass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草地；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tree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树木；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stone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石头。根据下文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“trying to make a hole in the stone”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可知，布朗先生面前是一块石头。故选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2550" y="3688965"/>
            <a:ext cx="11485549" cy="175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考查形容词辨析。句意：汤姆非常好奇。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happy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高兴的；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scared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害怕的；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curious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好奇的；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nervous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紧张的。根据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“What are you doing, Mr Brown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可知，汤姆对布朗先生的行为感到好奇。故选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45" y="3140976"/>
            <a:ext cx="11485549" cy="643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happy	B. scared	C. curious	D. nervous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1466251"/>
            <a:ext cx="11485549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 was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“What are you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doing, 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Brown?” he asked.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Brown smiled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said, “I’m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trying to make a hole in the stone.” Tom couldn’t believe his ears. “Make a hole in the stone? But how can water do that? It’s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2614" y="3230019"/>
            <a:ext cx="40322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2550" y="3400941"/>
            <a:ext cx="11485549" cy="175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考查形容词辨析。句意：用水滴穿石头？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这不可能！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meaningful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有意义的；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useless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无用的；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important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重要的；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impossible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不可能的。根据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“But how can water do that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可知，汤姆认为这是不可能的。故选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45" y="2852951"/>
            <a:ext cx="11485549" cy="643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49395" algn="l"/>
                <a:tab pos="6727825" algn="l"/>
                <a:tab pos="94138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meaningful	B. useless	C. important	D. impossible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1178227"/>
            <a:ext cx="11485549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 was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“What are you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doing, 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Brown?” he asked.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Brown smiled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said, “I’m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trying to make a hole in the stone.” Tom couldn’t believe his ears. “Make a hole in the stone? But how can water do that? It’s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2614" y="2941995"/>
            <a:ext cx="40322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2550" y="3423007"/>
            <a:ext cx="11485549" cy="2305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考查词组辨析。句意：我的孩子，只要你坚持每天做一点，没有什么是不可能的。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long as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只要；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soon as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well as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far as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而言。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“keep doing something little by little every day”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可知，此处强调坚持的重要性。故选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45" y="2875017"/>
            <a:ext cx="11485549" cy="643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as long as	B. as soon as	C. as well as	D. as far as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1200293"/>
            <a:ext cx="11485549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Brown looked at him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said, “My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boy,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keep doing something little by little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 nothing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impossible. The water drop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small, 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 after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 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wear away the stone.”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2614" y="2964061"/>
            <a:ext cx="40322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2550" y="3688965"/>
            <a:ext cx="11485549" cy="175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考查副词辨析。句意：水滴虽小，但日复一日，最终会穿石。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suddenly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突然；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firstly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首先；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finally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最终；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usually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“day after day”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可知，水滴最终会穿石。故选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45" y="3140976"/>
            <a:ext cx="11485549" cy="643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suddenly	B. firstly	C. finally	D. usually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1466251"/>
            <a:ext cx="11485549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Brown looked at him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said, “My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boy,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keep doing something little by little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 nothing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impossible. The water drop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small, 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 after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 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wear away the stone.”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2614" y="3230019"/>
            <a:ext cx="40322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4452</Words>
  <Application>WPS 演示</Application>
  <PresentationFormat>自定义</PresentationFormat>
  <Paragraphs>99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464</cp:revision>
  <dcterms:created xsi:type="dcterms:W3CDTF">2020-11-06T05:24:00Z</dcterms:created>
  <dcterms:modified xsi:type="dcterms:W3CDTF">2025-09-17T05:54:44Z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